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sldIdLst>
    <p:sldId id="256" r:id="rId2"/>
    <p:sldId id="260" r:id="rId3"/>
    <p:sldId id="263" r:id="rId4"/>
    <p:sldId id="264" r:id="rId5"/>
    <p:sldId id="265" r:id="rId6"/>
    <p:sldId id="266" r:id="rId7"/>
    <p:sldId id="267" r:id="rId8"/>
    <p:sldId id="268" r:id="rId9"/>
    <p:sldId id="269" r:id="rId10"/>
    <p:sldId id="270" r:id="rId11"/>
    <p:sldId id="271" r:id="rId12"/>
    <p:sldId id="272" r:id="rId13"/>
    <p:sldId id="273" r:id="rId14"/>
    <p:sldId id="278" r:id="rId15"/>
    <p:sldId id="279" r:id="rId16"/>
    <p:sldId id="274" r:id="rId17"/>
    <p:sldId id="275" r:id="rId18"/>
    <p:sldId id="286" r:id="rId19"/>
    <p:sldId id="281" r:id="rId20"/>
    <p:sldId id="287" r:id="rId21"/>
    <p:sldId id="282" r:id="rId22"/>
    <p:sldId id="283" r:id="rId23"/>
    <p:sldId id="284" r:id="rId24"/>
    <p:sldId id="285" r:id="rId25"/>
    <p:sldId id="290" r:id="rId26"/>
    <p:sldId id="289" r:id="rId27"/>
    <p:sldId id="291" r:id="rId28"/>
  </p:sldIdLst>
  <p:sldSz cx="9144000" cy="6858000" type="screen4x3"/>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F59"/>
    <a:srgbClr val="DDCF1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0" d="100"/>
          <a:sy n="60" d="100"/>
        </p:scale>
        <p:origin x="-786" y="-28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1E187B-3EA1-45C4-9718-CA1BAFB40312}" type="datetimeFigureOut">
              <a:rPr lang="bg-BG" smtClean="0"/>
              <a:pPr/>
              <a:t>27.3.2012 г.</a:t>
            </a:fld>
            <a:endParaRPr lang="bg-B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36FCE-581F-4C12-88F5-EE466078D123}" type="slidenum">
              <a:rPr lang="bg-BG" smtClean="0"/>
              <a:pPr/>
              <a:t>‹#›</a:t>
            </a:fld>
            <a:endParaRPr lang="bg-B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DB036FCE-581F-4C12-88F5-EE466078D123}" type="slidenum">
              <a:rPr lang="bg-BG" smtClean="0"/>
              <a:pPr/>
              <a:t>5</a:t>
            </a:fld>
            <a:endParaRPr lang="bg-BG"/>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DB036FCE-581F-4C12-88F5-EE466078D123}" type="slidenum">
              <a:rPr lang="bg-BG" smtClean="0"/>
              <a:pPr/>
              <a:t>24</a:t>
            </a:fld>
            <a:endParaRPr lang="bg-B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19" name="Footer Placeholder 18"/>
          <p:cNvSpPr>
            <a:spLocks noGrp="1"/>
          </p:cNvSpPr>
          <p:nvPr>
            <p:ph type="ftr" sz="quarter" idx="11"/>
          </p:nvPr>
        </p:nvSpPr>
        <p:spPr/>
        <p:txBody>
          <a:bodyPr/>
          <a:lstStyle/>
          <a:p>
            <a:endParaRPr lang="bg-BG"/>
          </a:p>
        </p:txBody>
      </p:sp>
      <p:sp>
        <p:nvSpPr>
          <p:cNvPr id="27" name="Slide Number Placeholder 26"/>
          <p:cNvSpPr>
            <a:spLocks noGrp="1"/>
          </p:cNvSpPr>
          <p:nvPr>
            <p:ph type="sldNum" sz="quarter" idx="12"/>
          </p:nvPr>
        </p:nvSpPr>
        <p:spPr/>
        <p:txBody>
          <a:bodyPr/>
          <a:lstStyle/>
          <a:p>
            <a:fld id="{FC098C8D-8181-4635-BB7F-4D88FC637ADD}" type="slidenum">
              <a:rPr lang="bg-BG" smtClean="0"/>
              <a:pPr/>
              <a:t>‹#›</a:t>
            </a:fld>
            <a:endParaRPr lang="bg-BG"/>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C098C8D-8181-4635-BB7F-4D88FC637ADD}" type="slidenum">
              <a:rPr lang="bg-BG" smtClean="0"/>
              <a:pPr/>
              <a:t>‹#›</a:t>
            </a:fld>
            <a:endParaRPr lang="bg-BG"/>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C098C8D-8181-4635-BB7F-4D88FC637ADD}" type="slidenum">
              <a:rPr lang="bg-BG" smtClean="0"/>
              <a:pPr/>
              <a:t>‹#›</a:t>
            </a:fld>
            <a:endParaRPr lang="bg-B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B47A129-AFC7-4427-8D97-0D80CD7FA1BA}" type="datetimeFigureOut">
              <a:rPr lang="bg-BG" smtClean="0"/>
              <a:pPr/>
              <a:t>27.3.2012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a:xfrm>
            <a:off x="8077200" y="6356350"/>
            <a:ext cx="609600" cy="365125"/>
          </a:xfrm>
        </p:spPr>
        <p:txBody>
          <a:bodyPr/>
          <a:lstStyle/>
          <a:p>
            <a:fld id="{FC098C8D-8181-4635-BB7F-4D88FC637ADD}" type="slidenum">
              <a:rPr lang="bg-BG" smtClean="0"/>
              <a:pPr/>
              <a:t>‹#›</a:t>
            </a:fld>
            <a:endParaRPr lang="bg-BG"/>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B47A129-AFC7-4427-8D97-0D80CD7FA1BA}" type="datetimeFigureOut">
              <a:rPr lang="bg-BG" smtClean="0"/>
              <a:pPr/>
              <a:t>27.3.2012 г.</a:t>
            </a:fld>
            <a:endParaRPr lang="bg-BG"/>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bg-BG"/>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C098C8D-8181-4635-BB7F-4D88FC637ADD}" type="slidenum">
              <a:rPr lang="bg-BG" smtClean="0"/>
              <a:pPr/>
              <a:t>‹#›</a:t>
            </a:fld>
            <a:endParaRPr lang="bg-BG"/>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r="-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71934" y="6319822"/>
            <a:ext cx="4857752" cy="538178"/>
          </a:xfrm>
        </p:spPr>
        <p:txBody>
          <a:bodyPr/>
          <a:lstStyle/>
          <a:p>
            <a:r>
              <a:rPr lang="bg-BG" i="1" dirty="0" smtClean="0">
                <a:solidFill>
                  <a:srgbClr val="E9DF59"/>
                </a:solidFill>
                <a:effectLst>
                  <a:outerShdw blurRad="38100" dist="38100" dir="2700000" algn="tl">
                    <a:srgbClr val="000000">
                      <a:alpha val="43137"/>
                    </a:srgbClr>
                  </a:outerShdw>
                </a:effectLst>
              </a:rPr>
              <a:t>Изготвил: Боряна Тодорова</a:t>
            </a:r>
            <a:endParaRPr lang="bg-BG" i="1" dirty="0">
              <a:solidFill>
                <a:srgbClr val="E9DF59"/>
              </a:solidFill>
              <a:effectLst>
                <a:outerShdw blurRad="38100" dist="38100" dir="2700000" algn="tl">
                  <a:srgbClr val="000000">
                    <a:alpha val="43137"/>
                  </a:srgbClr>
                </a:outerShdw>
              </a:effectLst>
            </a:endParaRPr>
          </a:p>
        </p:txBody>
      </p:sp>
    </p:spTree>
  </p:cSld>
  <p:clrMapOvr>
    <a:masterClrMapping/>
  </p:clrMapOvr>
  <p:transition spd="slow" advClick="0">
    <p:newsflash/>
    <p:sndAc>
      <p:stSnd>
        <p:snd r:embed="rId2" name="camera.wav" builtIn="1"/>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wheel spokes="8"/>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2910" y="428604"/>
            <a:ext cx="8015286" cy="1143000"/>
          </a:xfrm>
        </p:spPr>
        <p:txBody>
          <a:bodyPr>
            <a:normAutofit/>
          </a:bodyPr>
          <a:lstStyle/>
          <a:p>
            <a:r>
              <a:rPr lang="bg-BG" dirty="0" smtClean="0"/>
              <a:t>Цветна фотография</a:t>
            </a:r>
            <a:endParaRPr lang="bg-BG" dirty="0"/>
          </a:p>
        </p:txBody>
      </p:sp>
      <p:sp>
        <p:nvSpPr>
          <p:cNvPr id="3" name="Content Placeholder 2"/>
          <p:cNvSpPr>
            <a:spLocks noGrp="1"/>
          </p:cNvSpPr>
          <p:nvPr>
            <p:ph idx="1"/>
          </p:nvPr>
        </p:nvSpPr>
        <p:spPr>
          <a:xfrm>
            <a:off x="214282" y="1643050"/>
            <a:ext cx="8715436" cy="4636792"/>
          </a:xfrm>
        </p:spPr>
        <p:txBody>
          <a:bodyPr>
            <a:noAutofit/>
          </a:bodyPr>
          <a:lstStyle/>
          <a:p>
            <a:pPr>
              <a:buNone/>
            </a:pPr>
            <a:r>
              <a:rPr lang="ru-RU" sz="2300" dirty="0" smtClean="0"/>
              <a:t>		Първата постоянна цветна снимка е направена през 1861 г.  от Джеймс Кларк Максуел с помощта на три-цветният</a:t>
            </a:r>
            <a:r>
              <a:rPr lang="en-US" sz="2300" dirty="0" smtClean="0"/>
              <a:t> </a:t>
            </a:r>
            <a:r>
              <a:rPr lang="ru-RU" sz="2300" dirty="0" smtClean="0"/>
              <a:t>принцип.</a:t>
            </a:r>
            <a:r>
              <a:rPr lang="en-US" sz="2300" dirty="0" smtClean="0"/>
              <a:t> </a:t>
            </a:r>
            <a:r>
              <a:rPr lang="ru-RU" sz="2300" dirty="0" smtClean="0"/>
              <a:t>Идеята му е била  да се вземат три отделни черно-бели фотографии с червени, зелени и сини филтри</a:t>
            </a:r>
            <a:r>
              <a:rPr lang="en-US" sz="2300" dirty="0" smtClean="0"/>
              <a:t>, </a:t>
            </a:r>
            <a:r>
              <a:rPr lang="bg-BG" sz="2300" dirty="0" smtClean="0"/>
              <a:t>за да </a:t>
            </a:r>
            <a:r>
              <a:rPr lang="ru-RU" sz="2300" dirty="0" smtClean="0"/>
              <a:t>се пресъздаде  цветна снимка. Диапозитивите на изображенията се  отразяват през филтриите върху прожекционен екран за възпроизвеждане на цветовете. Отпечатването върху хартия става  чрез наслагване на въглеродните отпечатъци от трите изображения. Руският фотограф Сергей Михайлович използва тази техника за разделяне на цветовете при използване на специална камера, на която последователно  са изложени филтри с трите основни цвята.</a:t>
            </a:r>
            <a:endParaRPr lang="bg-BG" sz="2300" dirty="0"/>
          </a:p>
        </p:txBody>
      </p:sp>
    </p:spTree>
  </p:cSld>
  <p:clrMapOvr>
    <a:masterClrMapping/>
  </p:clrMapOvr>
  <p:transition spd="med">
    <p:strips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l="-10000" t="-3000" r="-10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1538" y="571480"/>
            <a:ext cx="8229600" cy="1143000"/>
          </a:xfrm>
        </p:spPr>
        <p:txBody>
          <a:bodyPr/>
          <a:lstStyle/>
          <a:p>
            <a:r>
              <a:rPr lang="bg-BG" dirty="0" smtClean="0"/>
              <a:t>Цветна фотография</a:t>
            </a:r>
            <a:endParaRPr lang="bg-BG" dirty="0"/>
          </a:p>
        </p:txBody>
      </p:sp>
      <p:sp>
        <p:nvSpPr>
          <p:cNvPr id="3" name="Content Placeholder 2"/>
          <p:cNvSpPr>
            <a:spLocks noGrp="1"/>
          </p:cNvSpPr>
          <p:nvPr>
            <p:ph idx="1"/>
          </p:nvPr>
        </p:nvSpPr>
        <p:spPr/>
        <p:txBody>
          <a:bodyPr>
            <a:normAutofit fontScale="92500" lnSpcReduction="10000"/>
          </a:bodyPr>
          <a:lstStyle/>
          <a:p>
            <a:pPr>
              <a:buNone/>
            </a:pPr>
            <a:r>
              <a:rPr lang="bg-BG" dirty="0" smtClean="0"/>
              <a:t>	</a:t>
            </a:r>
            <a:r>
              <a:rPr lang="en-US" dirty="0" smtClean="0"/>
              <a:t>	</a:t>
            </a:r>
            <a:r>
              <a:rPr lang="bg-BG" dirty="0" smtClean="0"/>
              <a:t>През 1908г. Габриел Липман спечелва Нобелова награда във физиката за неговият метод за получаване на цветно изображение базирайки се на феномена интерференция</a:t>
            </a:r>
            <a:r>
              <a:rPr lang="en-US" dirty="0" smtClean="0"/>
              <a:t>.</a:t>
            </a:r>
            <a:r>
              <a:rPr lang="bg-BG" dirty="0" smtClean="0"/>
              <a:t>  Стъклена плоча, покрита с </a:t>
            </a:r>
            <a:r>
              <a:rPr lang="ru-RU" dirty="0" smtClean="0"/>
              <a:t>цветочувствителен филм, съдържащ калиев бромид</a:t>
            </a:r>
            <a:r>
              <a:rPr lang="bg-BG" dirty="0" smtClean="0"/>
              <a:t>, който е изсушен в</a:t>
            </a:r>
            <a:r>
              <a:rPr lang="ru-RU" dirty="0" smtClean="0"/>
              <a:t> сребърна баня, измиват, напоен с цианин , изсушен и приведени в оптичен контакт с повърхността. След това гърба на плаката </a:t>
            </a:r>
            <a:r>
              <a:rPr lang="bg-BG" dirty="0" smtClean="0"/>
              <a:t>се напоява в съд</a:t>
            </a:r>
            <a:r>
              <a:rPr lang="ru-RU" dirty="0" smtClean="0"/>
              <a:t> с чист живак и с</a:t>
            </a:r>
            <a:r>
              <a:rPr lang="bg-BG" dirty="0" smtClean="0"/>
              <a:t>е</a:t>
            </a:r>
            <a:r>
              <a:rPr lang="ru-RU" dirty="0" smtClean="0"/>
              <a:t> излага в камерата през стъклената страна на плаката, така че светлинните лъчи, които се пречупват на прозрачен, светлочувствителен филм, с отразяват в себе си и се създава интерференцията на стационарни вълни.</a:t>
            </a:r>
            <a:endParaRPr lang="bg-BG"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C:\Documents and Settings\Bobi\My Documents\Downloads\7913_std.jpg"/>
          <p:cNvPicPr>
            <a:picLocks noChangeAspect="1" noChangeArrowheads="1"/>
          </p:cNvPicPr>
          <p:nvPr/>
        </p:nvPicPr>
        <p:blipFill>
          <a:blip r:embed="rId3"/>
          <a:srcRect/>
          <a:stretch>
            <a:fillRect/>
          </a:stretch>
        </p:blipFill>
        <p:spPr bwMode="auto">
          <a:xfrm>
            <a:off x="3786182" y="3571876"/>
            <a:ext cx="4762500" cy="2514600"/>
          </a:xfrm>
          <a:prstGeom prst="rect">
            <a:avLst/>
          </a:prstGeom>
        </p:spPr>
        <p:style>
          <a:lnRef idx="3">
            <a:schemeClr val="lt1"/>
          </a:lnRef>
          <a:fillRef idx="1">
            <a:schemeClr val="accent6"/>
          </a:fillRef>
          <a:effectRef idx="1">
            <a:schemeClr val="accent6"/>
          </a:effectRef>
          <a:fontRef idx="minor">
            <a:schemeClr val="lt1"/>
          </a:fontRef>
        </p:style>
      </p:pic>
      <p:pic>
        <p:nvPicPr>
          <p:cNvPr id="2051" name="Picture 3" descr="C:\Documents and Settings\Bobi\My Documents\Downloads\XXX Hue Angles Lippmann_diagram.jpg"/>
          <p:cNvPicPr>
            <a:picLocks noChangeAspect="1" noChangeArrowheads="1"/>
          </p:cNvPicPr>
          <p:nvPr/>
        </p:nvPicPr>
        <p:blipFill>
          <a:blip r:embed="rId4"/>
          <a:srcRect/>
          <a:stretch>
            <a:fillRect/>
          </a:stretch>
        </p:blipFill>
        <p:spPr bwMode="auto">
          <a:xfrm>
            <a:off x="571472" y="785794"/>
            <a:ext cx="5516562" cy="2609851"/>
          </a:xfrm>
          <a:prstGeom prst="rect">
            <a:avLst/>
          </a:prstGeom>
        </p:spPr>
        <p:style>
          <a:lnRef idx="1">
            <a:schemeClr val="dk1"/>
          </a:lnRef>
          <a:fillRef idx="3">
            <a:schemeClr val="dk1"/>
          </a:fillRef>
          <a:effectRef idx="2">
            <a:schemeClr val="dk1"/>
          </a:effectRef>
          <a:fontRef idx="minor">
            <a:schemeClr val="lt1"/>
          </a:fontRef>
        </p:style>
      </p:pic>
    </p:spTree>
  </p:cSld>
  <p:clrMapOvr>
    <a:masterClrMapping/>
  </p:clrMapOvr>
  <p:transition spd="med">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newsflash/>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b="1" dirty="0" smtClean="0"/>
              <a:t>Конструкция и технологии при цифровите апарати.</a:t>
            </a:r>
            <a:endParaRPr lang="bg-BG" dirty="0"/>
          </a:p>
        </p:txBody>
      </p:sp>
      <p:sp>
        <p:nvSpPr>
          <p:cNvPr id="3" name="Content Placeholder 2"/>
          <p:cNvSpPr>
            <a:spLocks noGrp="1"/>
          </p:cNvSpPr>
          <p:nvPr>
            <p:ph idx="1"/>
          </p:nvPr>
        </p:nvSpPr>
        <p:spPr>
          <a:xfrm>
            <a:off x="214282" y="1928802"/>
            <a:ext cx="8715436" cy="4500594"/>
          </a:xfrm>
        </p:spPr>
        <p:txBody>
          <a:bodyPr>
            <a:normAutofit fontScale="25000" lnSpcReduction="20000"/>
          </a:bodyPr>
          <a:lstStyle/>
          <a:p>
            <a:pPr>
              <a:buNone/>
            </a:pPr>
            <a:r>
              <a:rPr lang="ru-RU" sz="9200" dirty="0" smtClean="0"/>
              <a:t>		Цифровите апарати  имат обектив с лупа, фокусираща потока от отразена светлина, който, преминавайки през обектива, попада на специален светлочуствителен елемент (сензор, image sensor). Този елемент </a:t>
            </a:r>
            <a:r>
              <a:rPr lang="bg-BG" sz="9200" dirty="0" smtClean="0"/>
              <a:t>носи името </a:t>
            </a:r>
            <a:r>
              <a:rPr lang="en-US" sz="9200" dirty="0" smtClean="0"/>
              <a:t>CCD (Charged- Coupled Device) </a:t>
            </a:r>
            <a:r>
              <a:rPr lang="bg-BG" sz="9200" dirty="0" smtClean="0"/>
              <a:t>матрица. Върху нея се фиксира първоначално </a:t>
            </a:r>
            <a:r>
              <a:rPr lang="ru-RU" sz="9200" dirty="0" smtClean="0"/>
              <a:t>изображението, преди да бъде записано върху съответния вид носител на информация. Специален изчислителен блок анализира постъпващата информация, определяйки стойностите на светкавица, баланса на белия цвят и т.н. След това матрицата захваща изображението и го предава към АЦП (Аналогово-Цифров Преобразувател), от чиято разрядност зависи качеството на получената цифрова снимка. АЦП анализира аналоговите импулси, прихванати и съхранени върху матрицата, и ги преобразува </a:t>
            </a:r>
            <a:r>
              <a:rPr lang="bg-BG" sz="9200" dirty="0" smtClean="0"/>
              <a:t>в цифров формат.</a:t>
            </a:r>
          </a:p>
          <a:p>
            <a:endParaRPr lang="bg-BG" dirty="0"/>
          </a:p>
        </p:txBody>
      </p:sp>
    </p:spTree>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wheel spokes="3"/>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normAutofit/>
          </a:bodyPr>
          <a:lstStyle/>
          <a:p>
            <a:r>
              <a:rPr lang="bg-BG" b="1" dirty="0" smtClean="0"/>
              <a:t>Устройство на матрицата.</a:t>
            </a:r>
            <a:endParaRPr lang="bg-BG" dirty="0"/>
          </a:p>
        </p:txBody>
      </p:sp>
      <p:sp>
        <p:nvSpPr>
          <p:cNvPr id="3" name="Content Placeholder 2"/>
          <p:cNvSpPr>
            <a:spLocks noGrp="1"/>
          </p:cNvSpPr>
          <p:nvPr>
            <p:ph idx="1"/>
          </p:nvPr>
        </p:nvSpPr>
        <p:spPr>
          <a:xfrm>
            <a:off x="457200" y="1643050"/>
            <a:ext cx="8229600" cy="4681550"/>
          </a:xfrm>
        </p:spPr>
        <p:txBody>
          <a:bodyPr>
            <a:normAutofit fontScale="92500" lnSpcReduction="20000"/>
          </a:bodyPr>
          <a:lstStyle/>
          <a:p>
            <a:pPr>
              <a:buNone/>
            </a:pPr>
            <a:r>
              <a:rPr lang="ru-RU" sz="2500" dirty="0" smtClean="0"/>
              <a:t>		Матрицата е сложен полупроводников елемент, съставен от множество светлочуствителни елементи изградени от фотодиоди. Тези елементи са групирани и разположени по определен начин, а не хаотично, и затова образуват матрица с възможност до адресируем достъп до всеки активен елемент от нея. В голяма част от матрицата се използват микроскопични лупи, разположени над всеки пиксел от матрицата, служещи за фокусиране и насочване на фотоните точно към определен участък от пикселния елемент, поради разлики в чуствителността в различни зони. Фотоните след това се трансформират в електрони с</a:t>
            </a:r>
            <a:r>
              <a:rPr lang="bg-BG" sz="2500" dirty="0" smtClean="0"/>
              <a:t> </a:t>
            </a:r>
            <a:r>
              <a:rPr lang="ru-RU" sz="2500" dirty="0" smtClean="0"/>
              <a:t>помощтта на силициев фотодиод, който се разполага непосредствено под микролупата в светлочуствителната област, а самата област запазва електрическия заряд на принципа на кондензатор. </a:t>
            </a:r>
          </a:p>
          <a:p>
            <a:pPr>
              <a:buNone/>
            </a:pPr>
            <a:endParaRPr lang="bg-BG" dirty="0"/>
          </a:p>
        </p:txBody>
      </p:sp>
    </p:spTree>
  </p:cSld>
  <p:clrMapOvr>
    <a:masterClrMapping/>
  </p:clrMapOvr>
  <p:transition spd="med">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910" y="4143380"/>
            <a:ext cx="7929618" cy="1785950"/>
          </a:xfrm>
        </p:spPr>
        <p:txBody>
          <a:bodyPr/>
          <a:lstStyle/>
          <a:p>
            <a:pPr>
              <a:buNone/>
            </a:pPr>
            <a:r>
              <a:rPr lang="ru-RU" sz="2300" dirty="0" smtClean="0"/>
              <a:t>		За да може матрицата да поеме следващата снимка, тя периодично се инициализира (изчиства) с честота няколко десетки пъти в секунда.</a:t>
            </a:r>
            <a:endParaRPr lang="bg-BG" dirty="0"/>
          </a:p>
        </p:txBody>
      </p:sp>
      <p:pic>
        <p:nvPicPr>
          <p:cNvPr id="2051" name="Picture 3" descr="C:\Documents and Settings\Bobi\My Documents\My Pictures\untitled.JPG"/>
          <p:cNvPicPr>
            <a:picLocks noChangeAspect="1" noChangeArrowheads="1"/>
          </p:cNvPicPr>
          <p:nvPr/>
        </p:nvPicPr>
        <p:blipFill>
          <a:blip r:embed="rId3"/>
          <a:srcRect/>
          <a:stretch>
            <a:fillRect/>
          </a:stretch>
        </p:blipFill>
        <p:spPr bwMode="auto">
          <a:xfrm>
            <a:off x="785786" y="1643050"/>
            <a:ext cx="7643866" cy="2564184"/>
          </a:xfrm>
          <a:prstGeom prst="rect">
            <a:avLst/>
          </a:prstGeom>
          <a:noFill/>
        </p:spPr>
      </p:pic>
    </p:spTree>
  </p:cSld>
  <p:clrMapOvr>
    <a:masterClrMapping/>
  </p:clrMapOvr>
  <p:transition spd="med">
    <p:randomBa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Content Placeholder 5" descr="camera-light-sensor-4ef8096676e67.jpg"/>
          <p:cNvPicPr>
            <a:picLocks noGrp="1" noChangeAspect="1"/>
          </p:cNvPicPr>
          <p:nvPr>
            <p:ph idx="1"/>
          </p:nvPr>
        </p:nvPicPr>
        <p:blipFill>
          <a:blip r:embed="rId3"/>
          <a:stretch>
            <a:fillRect/>
          </a:stretch>
        </p:blipFill>
        <p:spPr>
          <a:xfrm>
            <a:off x="857224" y="214290"/>
            <a:ext cx="7643866" cy="6429420"/>
          </a:xfrm>
        </p:spPr>
      </p:pic>
    </p:spTree>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0100" y="642918"/>
            <a:ext cx="7286676" cy="1418484"/>
          </a:xfrm>
        </p:spPr>
        <p:txBody>
          <a:bodyPr>
            <a:normAutofit fontScale="90000"/>
          </a:bodyPr>
          <a:lstStyle/>
          <a:p>
            <a:r>
              <a:rPr lang="bg-BG" dirty="0" smtClean="0"/>
              <a:t>Фотографска хартия </a:t>
            </a:r>
            <a:br>
              <a:rPr lang="bg-BG" dirty="0" smtClean="0"/>
            </a:br>
            <a:r>
              <a:rPr lang="bg-BG" dirty="0" smtClean="0"/>
              <a:t>за снимки</a:t>
            </a:r>
            <a:endParaRPr lang="bg-BG" dirty="0"/>
          </a:p>
        </p:txBody>
      </p:sp>
      <p:sp>
        <p:nvSpPr>
          <p:cNvPr id="3" name="Content Placeholder 2"/>
          <p:cNvSpPr>
            <a:spLocks noGrp="1"/>
          </p:cNvSpPr>
          <p:nvPr>
            <p:ph idx="1"/>
          </p:nvPr>
        </p:nvSpPr>
        <p:spPr>
          <a:xfrm>
            <a:off x="500034" y="2143116"/>
            <a:ext cx="8229600" cy="4143404"/>
          </a:xfrm>
        </p:spPr>
        <p:txBody>
          <a:bodyPr>
            <a:normAutofit/>
          </a:bodyPr>
          <a:lstStyle/>
          <a:p>
            <a:pPr>
              <a:buNone/>
            </a:pPr>
            <a:r>
              <a:rPr lang="ru-RU" sz="2300" dirty="0" smtClean="0"/>
              <a:t>		Фотографската хартия е покрита с чувствителни на светлина химикали, които се използват  за производство на фотографски копия. По контролиран начин хартията се излага на светлина, също така и  чрез поставяне на негатив в контакт директно с хартията за да се създаде  образ. Съзадаването на  негатив става  чрез сканиране на диференциране на  източниците  на светлина върху хартията, или чрез поставяне на предмети върху него </a:t>
            </a:r>
            <a:r>
              <a:rPr lang="bg-BG" sz="2300" dirty="0" smtClean="0"/>
              <a:t>с цел създаване на фотограма (фотографско изображение без използването на фотоапарат)</a:t>
            </a:r>
            <a:r>
              <a:rPr lang="ru-RU" sz="2300" dirty="0" smtClean="0"/>
              <a:t>. </a:t>
            </a:r>
            <a:endParaRPr lang="bg-BG" sz="2300" dirty="0"/>
          </a:p>
        </p:txBody>
      </p:sp>
    </p:spTree>
  </p:cSld>
  <p:clrMapOvr>
    <a:masterClrMapping/>
  </p:clrMapOvr>
  <p:transition spd="med">
    <p:wipe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0034" y="642918"/>
            <a:ext cx="8229600" cy="846980"/>
          </a:xfrm>
        </p:spPr>
        <p:txBody>
          <a:bodyPr/>
          <a:lstStyle/>
          <a:p>
            <a:r>
              <a:rPr lang="bg-BG" dirty="0" smtClean="0"/>
              <a:t>Типове фотографска хартия</a:t>
            </a:r>
            <a:endParaRPr lang="bg-BG" dirty="0"/>
          </a:p>
        </p:txBody>
      </p:sp>
      <p:sp>
        <p:nvSpPr>
          <p:cNvPr id="3" name="Content Placeholder 2"/>
          <p:cNvSpPr>
            <a:spLocks noGrp="1"/>
          </p:cNvSpPr>
          <p:nvPr>
            <p:ph idx="1"/>
          </p:nvPr>
        </p:nvSpPr>
        <p:spPr>
          <a:xfrm>
            <a:off x="500034" y="1928802"/>
            <a:ext cx="8229600" cy="3857652"/>
          </a:xfrm>
        </p:spPr>
        <p:txBody>
          <a:bodyPr>
            <a:normAutofit/>
          </a:bodyPr>
          <a:lstStyle/>
          <a:p>
            <a:r>
              <a:rPr lang="ru-RU" sz="2300" dirty="0" smtClean="0"/>
              <a:t>Фибърна- базирана (FB или бариев окис) фотографска хартия, състояща се от хартиена основа, покрита с бариев окис</a:t>
            </a:r>
          </a:p>
          <a:p>
            <a:r>
              <a:rPr lang="ru-RU" sz="2400" dirty="0" smtClean="0"/>
              <a:t>Хартиена основа, използваща смола, запечатва два полиетиленови слоя, което прави снимата недостъпна за течности.</a:t>
            </a:r>
          </a:p>
          <a:p>
            <a:r>
              <a:rPr lang="ru-RU" sz="2400" dirty="0" smtClean="0"/>
              <a:t>Съдържащ смес от сребърен хлорид и сребърни бромидни соли, тези емулсии са достатъчно чувствителни, за да може образът да бъде разширен.</a:t>
            </a:r>
            <a:endParaRPr lang="bg-BG" sz="2300" dirty="0"/>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wheel spokes="2"/>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785794"/>
            <a:ext cx="8229600" cy="5715016"/>
          </a:xfrm>
        </p:spPr>
        <p:txBody>
          <a:bodyPr>
            <a:noAutofit/>
          </a:bodyPr>
          <a:lstStyle/>
          <a:p>
            <a:pPr>
              <a:lnSpc>
                <a:spcPct val="120000"/>
              </a:lnSpc>
              <a:buNone/>
            </a:pPr>
            <a:r>
              <a:rPr lang="ru-RU" sz="2300" dirty="0" smtClean="0"/>
              <a:t>		Първият</a:t>
            </a:r>
            <a:r>
              <a:rPr lang="ru-RU" sz="2300" dirty="0"/>
              <a:t> постоянен </a:t>
            </a:r>
            <a:r>
              <a:rPr lang="ru-RU" sz="2300" dirty="0" smtClean="0"/>
              <a:t>фото-проектиран</a:t>
            </a:r>
            <a:r>
              <a:rPr lang="ru-RU" sz="2300" dirty="0"/>
              <a:t> е </a:t>
            </a:r>
            <a:r>
              <a:rPr lang="ru-RU" sz="2300" dirty="0" smtClean="0"/>
              <a:t>образ е направен през </a:t>
            </a:r>
            <a:r>
              <a:rPr lang="ru-RU" sz="2300" dirty="0"/>
              <a:t>1822 г. </a:t>
            </a:r>
            <a:r>
              <a:rPr lang="ru-RU" sz="2300" dirty="0" smtClean="0"/>
              <a:t>От френския</a:t>
            </a:r>
            <a:r>
              <a:rPr lang="ru-RU" sz="2300" dirty="0"/>
              <a:t> </a:t>
            </a:r>
            <a:r>
              <a:rPr lang="ru-RU" sz="2300" dirty="0" smtClean="0"/>
              <a:t> изобретател Нисефор Ниепс, но е </a:t>
            </a:r>
            <a:r>
              <a:rPr lang="ru-RU" sz="2300" dirty="0"/>
              <a:t>бил </a:t>
            </a:r>
            <a:r>
              <a:rPr lang="ru-RU" sz="2300" dirty="0" smtClean="0"/>
              <a:t>разрушен </a:t>
            </a:r>
            <a:r>
              <a:rPr lang="ru-RU" sz="2300" dirty="0"/>
              <a:t>от </a:t>
            </a:r>
            <a:r>
              <a:rPr lang="ru-RU" sz="2300" dirty="0" smtClean="0"/>
              <a:t>по-късно в  опит</a:t>
            </a:r>
            <a:r>
              <a:rPr lang="ru-RU" sz="2300" dirty="0"/>
              <a:t> да </a:t>
            </a:r>
            <a:r>
              <a:rPr lang="ru-RU" sz="2300" dirty="0" smtClean="0"/>
              <a:t>бъде дублиран. </a:t>
            </a:r>
            <a:r>
              <a:rPr lang="bg-BG" sz="2300" dirty="0" smtClean="0"/>
              <a:t>През 1825 т</a:t>
            </a:r>
            <a:r>
              <a:rPr lang="ru-RU" sz="2300" dirty="0" smtClean="0"/>
              <a:t>ой </a:t>
            </a:r>
            <a:r>
              <a:rPr lang="ru-RU" sz="2300" dirty="0"/>
              <a:t>направи </a:t>
            </a:r>
            <a:r>
              <a:rPr lang="ru-RU" sz="2300" dirty="0" smtClean="0"/>
              <a:t>първата постоянна снимка с</a:t>
            </a:r>
            <a:r>
              <a:rPr lang="ru-RU" sz="2300" dirty="0"/>
              <a:t> камера </a:t>
            </a:r>
            <a:r>
              <a:rPr lang="ru-RU" sz="2300" dirty="0" smtClean="0"/>
              <a:t>обскура през </a:t>
            </a:r>
            <a:r>
              <a:rPr lang="ru-RU" sz="2300" dirty="0"/>
              <a:t>1826 г. </a:t>
            </a:r>
            <a:r>
              <a:rPr lang="ru-RU" sz="2300" dirty="0" smtClean="0"/>
              <a:t>Поради факта, че </a:t>
            </a:r>
            <a:r>
              <a:rPr lang="bg-BG" sz="2300" dirty="0" smtClean="0"/>
              <a:t>снимките бързо избледняват (за осем  часа)</a:t>
            </a:r>
            <a:r>
              <a:rPr lang="ru-RU" sz="2300" dirty="0" smtClean="0"/>
              <a:t> се осъзнава необходимостта от по-дълготраен метод на записване на фотографиите. Така се </a:t>
            </a:r>
            <a:r>
              <a:rPr lang="bg-BG" sz="2300" dirty="0" smtClean="0"/>
              <a:t> </a:t>
            </a:r>
            <a:r>
              <a:rPr lang="ru-RU" sz="2300" dirty="0" smtClean="0"/>
              <a:t>създава първата снимка, базирайки се на откритието на Йохан Хенрих Шулц (1724), че смес от сребро и варовик потъмнява на слънчева светлина. Най-старата, запазена и до днес снимка е изглед от прозореца на френският изобретател Нисефор Ниепс.</a:t>
            </a:r>
            <a:endParaRPr lang="bg-BG" sz="2300" dirty="0"/>
          </a:p>
        </p:txBody>
      </p:sp>
    </p:spTree>
  </p:cSld>
  <p:clrMapOvr>
    <a:masterClrMapping/>
  </p:clrMapOvr>
  <p:transition spd="med">
    <p:cover dir="l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circl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Фотография чрез дагеротопия</a:t>
            </a:r>
            <a:endParaRPr lang="bg-BG" dirty="0"/>
          </a:p>
        </p:txBody>
      </p:sp>
      <p:sp>
        <p:nvSpPr>
          <p:cNvPr id="3" name="Content Placeholder 2"/>
          <p:cNvSpPr>
            <a:spLocks noGrp="1"/>
          </p:cNvSpPr>
          <p:nvPr>
            <p:ph idx="1"/>
          </p:nvPr>
        </p:nvSpPr>
        <p:spPr/>
        <p:txBody>
          <a:bodyPr>
            <a:normAutofit/>
          </a:bodyPr>
          <a:lstStyle/>
          <a:p>
            <a:pPr>
              <a:buNone/>
            </a:pPr>
            <a:r>
              <a:rPr lang="ru-RU" sz="2300" dirty="0" smtClean="0"/>
              <a:t>		Луи Дагер  продължава с експериментите и делото на Ниепс и </a:t>
            </a:r>
            <a:r>
              <a:rPr lang="ru-RU" sz="2300" dirty="0"/>
              <a:t>през 1839 г. </a:t>
            </a:r>
            <a:r>
              <a:rPr lang="ru-RU" sz="2300" dirty="0" smtClean="0"/>
              <a:t> официално </a:t>
            </a:r>
            <a:r>
              <a:rPr lang="ru-RU" sz="2300" dirty="0"/>
              <a:t>обявява, че е изобретил фотографския процес. Използвал </a:t>
            </a:r>
            <a:r>
              <a:rPr lang="ru-RU" sz="2300" dirty="0" smtClean="0"/>
              <a:t>е медна </a:t>
            </a:r>
            <a:r>
              <a:rPr lang="ru-RU" sz="2300" dirty="0"/>
              <a:t>плочка със сребърно покритие, която нарича дагеротипия. Поставял плочката в </a:t>
            </a:r>
            <a:r>
              <a:rPr lang="ru-RU" sz="2300" dirty="0" smtClean="0"/>
              <a:t>камерата </a:t>
            </a:r>
            <a:r>
              <a:rPr lang="ru-RU" sz="2300" dirty="0"/>
              <a:t>и след като я оставял за няколко минути светлината да я освети се получавало изображение, нарисувано от светлината, попаднала върху плочката. След това Дагер потапял плочката в разтвор на </a:t>
            </a:r>
            <a:r>
              <a:rPr lang="ru-RU" sz="2300" dirty="0" smtClean="0"/>
              <a:t>сребърен </a:t>
            </a:r>
            <a:r>
              <a:rPr lang="ru-RU" sz="2300" dirty="0"/>
              <a:t>хлорид и по този начин успявал да получи траен образ, който не изчезвал след излагане на </a:t>
            </a:r>
            <a:r>
              <a:rPr lang="ru-RU" sz="2300" dirty="0" smtClean="0"/>
              <a:t>светлината</a:t>
            </a:r>
            <a:r>
              <a:rPr lang="ru-RU" sz="2300" dirty="0"/>
              <a:t>.  </a:t>
            </a:r>
            <a:endParaRPr lang="bg-BG" sz="2300" dirty="0"/>
          </a:p>
        </p:txBody>
      </p:sp>
    </p:spTree>
  </p:cSld>
  <p:clrMapOvr>
    <a:masterClrMapping/>
  </p:clrMapOvr>
  <p:transition spd="med">
    <p:comb/>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00108"/>
            <a:ext cx="8786842" cy="2214578"/>
          </a:xfrm>
        </p:spPr>
        <p:txBody>
          <a:bodyPr>
            <a:normAutofit/>
          </a:bodyPr>
          <a:lstStyle/>
          <a:p>
            <a:pPr>
              <a:buNone/>
            </a:pPr>
            <a:r>
              <a:rPr lang="en-US" sz="2300" dirty="0" smtClean="0"/>
              <a:t>		</a:t>
            </a:r>
            <a:r>
              <a:rPr lang="bg-BG" sz="2300" dirty="0" smtClean="0"/>
              <a:t>Процесът на проявяване на плаките е изобретен от Фредерик Скот Аркер през 1850-та година и позволява процеса на експонация да бъде сериозно намален, но е било нужно фотографите да подготвят плаките на място, което е изисквало винаги да има </a:t>
            </a:r>
            <a:r>
              <a:rPr lang="en-US" sz="2300" dirty="0" smtClean="0"/>
              <a:t/>
            </a:r>
            <a:br>
              <a:rPr lang="en-US" sz="2300" dirty="0" smtClean="0"/>
            </a:br>
            <a:r>
              <a:rPr lang="bg-BG" sz="2300" dirty="0" smtClean="0"/>
              <a:t>тъмна стая наблизо. </a:t>
            </a:r>
            <a:endParaRPr lang="bg-BG" sz="2300" dirty="0"/>
          </a:p>
        </p:txBody>
      </p:sp>
      <p:pic>
        <p:nvPicPr>
          <p:cNvPr id="4" name="Picture 8" descr="800px-Studijskifotoaparat"/>
          <p:cNvPicPr>
            <a:picLocks noChangeAspect="1" noChangeArrowheads="1"/>
          </p:cNvPicPr>
          <p:nvPr/>
        </p:nvPicPr>
        <p:blipFill>
          <a:blip r:embed="rId3"/>
          <a:srcRect/>
          <a:stretch>
            <a:fillRect/>
          </a:stretch>
        </p:blipFill>
        <p:spPr bwMode="auto">
          <a:xfrm>
            <a:off x="4786314" y="2643182"/>
            <a:ext cx="4002986" cy="3500462"/>
          </a:xfrm>
          <a:prstGeom prst="rect">
            <a:avLst/>
          </a:prstGeom>
          <a:noFill/>
          <a:ln/>
        </p:spPr>
      </p:pic>
      <p:sp>
        <p:nvSpPr>
          <p:cNvPr id="5" name="Rectangle 4"/>
          <p:cNvSpPr/>
          <p:nvPr/>
        </p:nvSpPr>
        <p:spPr>
          <a:xfrm>
            <a:off x="285720" y="3286124"/>
            <a:ext cx="4572000" cy="3200876"/>
          </a:xfrm>
          <a:prstGeom prst="rect">
            <a:avLst/>
          </a:prstGeom>
        </p:spPr>
        <p:txBody>
          <a:bodyPr wrap="square">
            <a:spAutoFit/>
          </a:bodyPr>
          <a:lstStyle/>
          <a:p>
            <a:pPr>
              <a:buNone/>
            </a:pPr>
            <a:r>
              <a:rPr lang="bg-BG" sz="2300" dirty="0" smtClean="0"/>
              <a:t>Независимо от тези трудности този процес на снимане е станал много разпространен. Били са изобретени фотоапарати, позволяващи процеса на нанасяне на светочувствителния слой и проявяването да се извършват в самия апарат.</a:t>
            </a:r>
          </a:p>
          <a:p>
            <a:endParaRPr lang="bg-BG" dirty="0"/>
          </a:p>
        </p:txBody>
      </p:sp>
    </p:spTree>
  </p:cSld>
  <p:clrMapOvr>
    <a:masterClrMapping/>
  </p:clrMapOvr>
  <p:transition spd="med">
    <p:zoom dir="in"/>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1034</TotalTime>
  <Words>64</Words>
  <Application>Microsoft Office PowerPoint</Application>
  <PresentationFormat>On-screen Show (4:3)</PresentationFormat>
  <Paragraphs>23</Paragraphs>
  <Slides>27</Slides>
  <Notes>2</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Flow</vt:lpstr>
      <vt:lpstr>Slide 1</vt:lpstr>
      <vt:lpstr>Slide 2</vt:lpstr>
      <vt:lpstr>Slide 3</vt:lpstr>
      <vt:lpstr>Slide 4</vt:lpstr>
      <vt:lpstr>Slide 5</vt:lpstr>
      <vt:lpstr>Slide 6</vt:lpstr>
      <vt:lpstr>Фотография чрез дагеротопия</vt:lpstr>
      <vt:lpstr>Slide 8</vt:lpstr>
      <vt:lpstr>Slide 9</vt:lpstr>
      <vt:lpstr>Slide 10</vt:lpstr>
      <vt:lpstr>Slide 11</vt:lpstr>
      <vt:lpstr>Slide 12</vt:lpstr>
      <vt:lpstr>Slide 13</vt:lpstr>
      <vt:lpstr>Цветна фотография</vt:lpstr>
      <vt:lpstr>Slide 15</vt:lpstr>
      <vt:lpstr>Цветна фотография</vt:lpstr>
      <vt:lpstr>Slide 17</vt:lpstr>
      <vt:lpstr>Slide 18</vt:lpstr>
      <vt:lpstr>Конструкция и технологии при цифровите апарати.</vt:lpstr>
      <vt:lpstr>Slide 20</vt:lpstr>
      <vt:lpstr>Устройство на матрицата.</vt:lpstr>
      <vt:lpstr>Slide 22</vt:lpstr>
      <vt:lpstr>Slide 23</vt:lpstr>
      <vt:lpstr>Фотографска хартия  за снимки</vt:lpstr>
      <vt:lpstr>Типове фотографска хартия</vt:lpstr>
      <vt:lpstr>Slide 26</vt:lpstr>
      <vt:lpstr>Slide 27</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фотография</dc:title>
  <dc:creator>CHANGE_ME1</dc:creator>
  <cp:lastModifiedBy>CHANGE_ME1</cp:lastModifiedBy>
  <cp:revision>109</cp:revision>
  <dcterms:created xsi:type="dcterms:W3CDTF">2012-03-13T17:25:00Z</dcterms:created>
  <dcterms:modified xsi:type="dcterms:W3CDTF">2012-03-27T17:12:00Z</dcterms:modified>
</cp:coreProperties>
</file>